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Overpass"/>
      <p:bold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Overpass-bold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Overpas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4.png>
</file>

<file path=ppt/media/image15.png>
</file>

<file path=ppt/media/image16.png>
</file>

<file path=ppt/media/image20.png>
</file>

<file path=ppt/media/image23.png>
</file>

<file path=ppt/media/image24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24.png"/><Relationship Id="rId5" Type="http://schemas.openxmlformats.org/officeDocument/2006/relationships/image" Target="../media/image30.png"/><Relationship Id="rId6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Relationship Id="rId4" Type="http://schemas.openxmlformats.org/officeDocument/2006/relationships/image" Target="../media/image32.png"/><Relationship Id="rId5" Type="http://schemas.openxmlformats.org/officeDocument/2006/relationships/image" Target="../media/image20.png"/><Relationship Id="rId6" Type="http://schemas.openxmlformats.org/officeDocument/2006/relationships/image" Target="../media/image14.png"/><Relationship Id="rId7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837724" y="1909915"/>
            <a:ext cx="74685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verpass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Análisis de YouTube: Un vistazo desde la perspectiva del usuario</a:t>
            </a:r>
            <a:endParaRPr b="0" i="0" sz="4400" u="none" cap="none" strike="noStrike"/>
          </a:p>
        </p:txBody>
      </p:sp>
      <p:sp>
        <p:nvSpPr>
          <p:cNvPr id="50" name="Google Shape;50;p11"/>
          <p:cNvSpPr/>
          <p:nvPr/>
        </p:nvSpPr>
        <p:spPr>
          <a:xfrm>
            <a:off x="837724" y="4584263"/>
            <a:ext cx="7468553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b="0" i="0" lang="en-US" sz="18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Este análisis explora cómo se utiliza YouTube en el contexto del consumo personal de contenido, identificando oportunidades de mejora en seguridad, funciones y algoritmos. También se analizan las diferencias con el uso profesional de la plataforma.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/>
          <p:nvPr/>
        </p:nvSpPr>
        <p:spPr>
          <a:xfrm>
            <a:off x="837725" y="2485775"/>
            <a:ext cx="114348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verpass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El usuario: Consumidor de contenido</a:t>
            </a:r>
            <a:endParaRPr b="0" i="0" sz="4400" u="none" cap="none" strike="noStrike"/>
          </a:p>
        </p:txBody>
      </p:sp>
      <p:sp>
        <p:nvSpPr>
          <p:cNvPr id="57" name="Google Shape;57;p12"/>
          <p:cNvSpPr/>
          <p:nvPr/>
        </p:nvSpPr>
        <p:spPr>
          <a:xfrm>
            <a:off x="837726" y="3788100"/>
            <a:ext cx="56814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verpass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Entretenimiento y aprendizaje</a:t>
            </a:r>
            <a:endParaRPr b="0" i="0" sz="2200" u="none" cap="none" strike="noStrike"/>
          </a:p>
        </p:txBody>
      </p:sp>
      <p:sp>
        <p:nvSpPr>
          <p:cNvPr id="58" name="Google Shape;58;p12"/>
          <p:cNvSpPr/>
          <p:nvPr/>
        </p:nvSpPr>
        <p:spPr>
          <a:xfrm>
            <a:off x="837724" y="4546770"/>
            <a:ext cx="6185400" cy="11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b="0" i="0" lang="en-US" sz="18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YouTube se usa para consumir contenido educativo o de entretenimiento, según el estado de ánimo del usuario y sus necesidades.</a:t>
            </a:r>
            <a:endParaRPr b="0" i="0" sz="1850" u="none" cap="none" strike="noStrike"/>
          </a:p>
        </p:txBody>
      </p:sp>
      <p:sp>
        <p:nvSpPr>
          <p:cNvPr id="59" name="Google Shape;59;p12"/>
          <p:cNvSpPr/>
          <p:nvPr/>
        </p:nvSpPr>
        <p:spPr>
          <a:xfrm>
            <a:off x="7614745" y="3788100"/>
            <a:ext cx="45861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verpass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Búsqueda y organización</a:t>
            </a:r>
            <a:endParaRPr b="0" i="0" sz="2200" u="none" cap="none" strike="noStrike"/>
          </a:p>
        </p:txBody>
      </p:sp>
      <p:sp>
        <p:nvSpPr>
          <p:cNvPr id="60" name="Google Shape;60;p12"/>
          <p:cNvSpPr/>
          <p:nvPr/>
        </p:nvSpPr>
        <p:spPr>
          <a:xfrm>
            <a:off x="7614761" y="4546807"/>
            <a:ext cx="6185400" cy="11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b="0" i="0" lang="en-US" sz="18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Las características más usadas son la búsqueda avanzada, recomendaciones personalizadas, listas de reproducción y subtítulos.</a:t>
            </a:r>
            <a:endParaRPr b="0" i="0" sz="1850" u="none" cap="none" strike="noStrike"/>
          </a:p>
        </p:txBody>
      </p:sp>
      <p:pic>
        <p:nvPicPr>
          <p:cNvPr id="61" name="Google Shape;6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5850" y="7690379"/>
            <a:ext cx="1762125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7" name="Google Shape;6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/>
          <p:nvPr/>
        </p:nvSpPr>
        <p:spPr>
          <a:xfrm>
            <a:off x="837725" y="1755100"/>
            <a:ext cx="86358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verpass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Mejorando la experiencia</a:t>
            </a:r>
            <a:endParaRPr b="0" i="0" sz="4400" u="none" cap="none" strike="noStrike"/>
          </a:p>
        </p:txBody>
      </p:sp>
      <p:sp>
        <p:nvSpPr>
          <p:cNvPr id="69" name="Google Shape;69;p13"/>
          <p:cNvSpPr/>
          <p:nvPr/>
        </p:nvSpPr>
        <p:spPr>
          <a:xfrm>
            <a:off x="837724" y="3073479"/>
            <a:ext cx="538520" cy="538520"/>
          </a:xfrm>
          <a:prstGeom prst="roundRect">
            <a:avLst>
              <a:gd fmla="val 18670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3"/>
          <p:cNvSpPr/>
          <p:nvPr/>
        </p:nvSpPr>
        <p:spPr>
          <a:xfrm>
            <a:off x="1044416" y="3173730"/>
            <a:ext cx="125135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Overpass"/>
              <a:buNone/>
            </a:pPr>
            <a:r>
              <a:rPr b="1" i="0" lang="en-US" sz="26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1</a:t>
            </a:r>
            <a:endParaRPr b="0" i="0" sz="2650" u="none" cap="none" strike="noStrike"/>
          </a:p>
        </p:txBody>
      </p:sp>
      <p:sp>
        <p:nvSpPr>
          <p:cNvPr id="71" name="Google Shape;71;p13"/>
          <p:cNvSpPr/>
          <p:nvPr/>
        </p:nvSpPr>
        <p:spPr>
          <a:xfrm>
            <a:off x="1615544" y="3073475"/>
            <a:ext cx="63150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Overpass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Algoritmo de recomendaciones</a:t>
            </a:r>
            <a:endParaRPr b="0" i="0" sz="2200" u="none" cap="none" strike="noStrike"/>
          </a:p>
        </p:txBody>
      </p:sp>
      <p:sp>
        <p:nvSpPr>
          <p:cNvPr id="72" name="Google Shape;72;p13"/>
          <p:cNvSpPr/>
          <p:nvPr/>
        </p:nvSpPr>
        <p:spPr>
          <a:xfrm>
            <a:off x="1615559" y="3569018"/>
            <a:ext cx="6690717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b="0" i="0" lang="en-US" sz="18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Mejorar el algoritmo para que las sugerencias sean más precisas y relevantes, evitando desvíos a temas no relacionados.</a:t>
            </a:r>
            <a:endParaRPr b="0" i="0" sz="1850" u="none" cap="none" strike="noStrike"/>
          </a:p>
        </p:txBody>
      </p:sp>
      <p:sp>
        <p:nvSpPr>
          <p:cNvPr id="73" name="Google Shape;73;p13"/>
          <p:cNvSpPr/>
          <p:nvPr/>
        </p:nvSpPr>
        <p:spPr>
          <a:xfrm>
            <a:off x="837724" y="5226606"/>
            <a:ext cx="538520" cy="538520"/>
          </a:xfrm>
          <a:prstGeom prst="roundRect">
            <a:avLst>
              <a:gd fmla="val 18670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3"/>
          <p:cNvSpPr/>
          <p:nvPr/>
        </p:nvSpPr>
        <p:spPr>
          <a:xfrm>
            <a:off x="1008697" y="5326856"/>
            <a:ext cx="196572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50"/>
              <a:buFont typeface="Overpass"/>
              <a:buNone/>
            </a:pPr>
            <a:r>
              <a:rPr b="1" i="0" lang="en-US" sz="26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2</a:t>
            </a:r>
            <a:endParaRPr b="0" i="0" sz="2650" u="none" cap="none" strike="noStrike"/>
          </a:p>
        </p:txBody>
      </p:sp>
      <p:sp>
        <p:nvSpPr>
          <p:cNvPr id="75" name="Google Shape;75;p13"/>
          <p:cNvSpPr/>
          <p:nvPr/>
        </p:nvSpPr>
        <p:spPr>
          <a:xfrm>
            <a:off x="1615545" y="5226600"/>
            <a:ext cx="63150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00"/>
              <a:buFont typeface="Overpass"/>
              <a:buNone/>
            </a:pPr>
            <a:r>
              <a:rPr b="1" i="0" lang="en-US" sz="220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Filtros para contenido educativo</a:t>
            </a:r>
            <a:endParaRPr b="0" i="0" sz="2200" u="none" cap="none" strike="noStrike"/>
          </a:p>
        </p:txBody>
      </p:sp>
      <p:sp>
        <p:nvSpPr>
          <p:cNvPr id="76" name="Google Shape;76;p13"/>
          <p:cNvSpPr/>
          <p:nvPr/>
        </p:nvSpPr>
        <p:spPr>
          <a:xfrm>
            <a:off x="1615559" y="5722144"/>
            <a:ext cx="6690717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b="0" i="0" lang="en-US" sz="18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Ofrecer filtros para la búsqueda de contenido educativo, como por nivel de dificultad, duración o tipo de contenido.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2" name="Google Shape;8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99216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4"/>
          <p:cNvSpPr/>
          <p:nvPr/>
        </p:nvSpPr>
        <p:spPr>
          <a:xfrm>
            <a:off x="837726" y="4085975"/>
            <a:ext cx="9449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verpass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Priorizando la seguridad</a:t>
            </a:r>
            <a:endParaRPr b="0" i="0" sz="4400" u="none" cap="none" strike="noStrike"/>
          </a:p>
        </p:txBody>
      </p:sp>
      <p:pic>
        <p:nvPicPr>
          <p:cNvPr descr="preencoded.png" id="84" name="Google Shape;8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7724" y="5148977"/>
            <a:ext cx="598408" cy="59840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4"/>
          <p:cNvSpPr/>
          <p:nvPr/>
        </p:nvSpPr>
        <p:spPr>
          <a:xfrm>
            <a:off x="837724" y="5986701"/>
            <a:ext cx="6297930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b="0" i="0" lang="en-US" sz="18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Controlar la información que se comparte y los datos que se recolectan.</a:t>
            </a:r>
            <a:endParaRPr b="0" i="0" sz="1850" u="none" cap="none" strike="noStrike"/>
          </a:p>
        </p:txBody>
      </p:sp>
      <p:pic>
        <p:nvPicPr>
          <p:cNvPr descr="preencoded.png" id="86" name="Google Shape;86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94627" y="5148977"/>
            <a:ext cx="598408" cy="59840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7494627" y="5986701"/>
            <a:ext cx="6298049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b="0" i="0" lang="en-US" sz="18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La función de “modo restringido” ayuda a bloquear contenido inapropiado, especialmente útil para usuarios menores de edad.</a:t>
            </a:r>
            <a:endParaRPr b="0" i="0" sz="1850" u="none" cap="none" strike="noStrike"/>
          </a:p>
        </p:txBody>
      </p:sp>
      <p:pic>
        <p:nvPicPr>
          <p:cNvPr id="88" name="Google Shape;8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783875" y="7718798"/>
            <a:ext cx="1762125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837726" y="2294225"/>
            <a:ext cx="111360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verpass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Puntos débiles en seguridad</a:t>
            </a:r>
            <a:endParaRPr b="0" i="0" sz="4400" u="none" cap="none" strike="noStrike"/>
          </a:p>
        </p:txBody>
      </p:sp>
      <p:sp>
        <p:nvSpPr>
          <p:cNvPr id="95" name="Google Shape;95;p15"/>
          <p:cNvSpPr/>
          <p:nvPr/>
        </p:nvSpPr>
        <p:spPr>
          <a:xfrm>
            <a:off x="837726" y="3596525"/>
            <a:ext cx="59805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verpass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Contenido inapropiado</a:t>
            </a:r>
            <a:endParaRPr b="0" i="0" sz="2200" u="none" cap="none" strike="noStrike"/>
          </a:p>
        </p:txBody>
      </p:sp>
      <p:sp>
        <p:nvSpPr>
          <p:cNvPr id="96" name="Google Shape;96;p15"/>
          <p:cNvSpPr/>
          <p:nvPr/>
        </p:nvSpPr>
        <p:spPr>
          <a:xfrm>
            <a:off x="837724" y="4187785"/>
            <a:ext cx="6185535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b="0" i="0" lang="en-US" sz="18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Existe un riesgo de exposición a contenido inapropiado, incluso con el modo restringido activado. Algunos videos con títulos o descripciones engañosas pueden burlar los filtros.</a:t>
            </a:r>
            <a:endParaRPr b="0" i="0" sz="185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7614744" y="3596525"/>
            <a:ext cx="61854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verpass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Comentarios y enlaces externos</a:t>
            </a:r>
            <a:endParaRPr b="0" i="0" sz="2200" u="none" cap="none" strike="noStrike"/>
          </a:p>
        </p:txBody>
      </p:sp>
      <p:sp>
        <p:nvSpPr>
          <p:cNvPr id="98" name="Google Shape;98;p15"/>
          <p:cNvSpPr/>
          <p:nvPr/>
        </p:nvSpPr>
        <p:spPr>
          <a:xfrm>
            <a:off x="7614761" y="4187785"/>
            <a:ext cx="6185535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b="0" i="0" lang="en-US" sz="18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El uso de comentarios y enlaces externos puede ser un vector para el spam o malware si no se tienen precauciones.</a:t>
            </a:r>
            <a:endParaRPr b="0" i="0" sz="1850" u="none" cap="none" strike="noStrike"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3875" y="7714381"/>
            <a:ext cx="1762125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5" name="Google Shape;10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359938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/>
          <p:nvPr/>
        </p:nvSpPr>
        <p:spPr>
          <a:xfrm>
            <a:off x="660673" y="2880000"/>
            <a:ext cx="10622100" cy="5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50"/>
              <a:buFont typeface="Overpass"/>
              <a:buNone/>
            </a:pPr>
            <a:r>
              <a:rPr b="1" i="0" lang="en-US" sz="345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YouTube: Un escenario profesional</a:t>
            </a:r>
            <a:endParaRPr b="0" i="0" sz="3450" u="none" cap="none" strike="noStrike"/>
          </a:p>
        </p:txBody>
      </p:sp>
      <p:sp>
        <p:nvSpPr>
          <p:cNvPr id="107" name="Google Shape;107;p16"/>
          <p:cNvSpPr/>
          <p:nvPr/>
        </p:nvSpPr>
        <p:spPr>
          <a:xfrm>
            <a:off x="660678" y="5864900"/>
            <a:ext cx="13309044" cy="22860"/>
          </a:xfrm>
          <a:prstGeom prst="roundRect">
            <a:avLst>
              <a:gd fmla="val 346869" name="adj"/>
            </a:avLst>
          </a:prstGeom>
          <a:solidFill>
            <a:srgbClr val="971B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/>
          <p:nvPr/>
        </p:nvSpPr>
        <p:spPr>
          <a:xfrm>
            <a:off x="3254216" y="5204281"/>
            <a:ext cx="22860" cy="660678"/>
          </a:xfrm>
          <a:prstGeom prst="roundRect">
            <a:avLst>
              <a:gd fmla="val 346869" name="adj"/>
            </a:avLst>
          </a:prstGeom>
          <a:solidFill>
            <a:srgbClr val="971B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3053358" y="5652552"/>
            <a:ext cx="424696" cy="424696"/>
          </a:xfrm>
          <a:prstGeom prst="roundRect">
            <a:avLst>
              <a:gd fmla="val 18671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3216354" y="5731609"/>
            <a:ext cx="98703" cy="2665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50"/>
              <a:buFont typeface="Overpass"/>
              <a:buNone/>
            </a:pPr>
            <a:r>
              <a:rPr b="1" i="0" lang="en-US" sz="20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1</a:t>
            </a:r>
            <a:endParaRPr b="0" i="0" sz="205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1066517" y="3742875"/>
            <a:ext cx="43986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rPr b="1" i="0" lang="en-US" sz="170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Promoción de negocios</a:t>
            </a:r>
            <a:endParaRPr b="0" i="0" sz="1700" u="none" cap="none" strike="noStrike"/>
          </a:p>
        </p:txBody>
      </p:sp>
      <p:sp>
        <p:nvSpPr>
          <p:cNvPr id="112" name="Google Shape;112;p16"/>
          <p:cNvSpPr/>
          <p:nvPr/>
        </p:nvSpPr>
        <p:spPr>
          <a:xfrm>
            <a:off x="849392" y="4109204"/>
            <a:ext cx="4832866" cy="9061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50"/>
              <a:buFont typeface="Overpass"/>
              <a:buNone/>
            </a:pPr>
            <a:r>
              <a:rPr b="0" i="0" lang="en-US" sz="14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YouTube se utiliza para la promoción de negocios o la creación de contenido como parte de una estrategia de marketing.</a:t>
            </a:r>
            <a:endParaRPr b="0" i="0" sz="1450" u="none" cap="none" strike="noStrike"/>
          </a:p>
        </p:txBody>
      </p:sp>
      <p:sp>
        <p:nvSpPr>
          <p:cNvPr id="113" name="Google Shape;113;p16"/>
          <p:cNvSpPr/>
          <p:nvPr/>
        </p:nvSpPr>
        <p:spPr>
          <a:xfrm>
            <a:off x="5953839" y="5864840"/>
            <a:ext cx="22860" cy="660678"/>
          </a:xfrm>
          <a:prstGeom prst="roundRect">
            <a:avLst>
              <a:gd fmla="val 346869" name="adj"/>
            </a:avLst>
          </a:prstGeom>
          <a:solidFill>
            <a:srgbClr val="971B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5752981" y="5652552"/>
            <a:ext cx="424696" cy="424696"/>
          </a:xfrm>
          <a:prstGeom prst="roundRect">
            <a:avLst>
              <a:gd fmla="val 18671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5887760" y="5731609"/>
            <a:ext cx="155019" cy="2665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50"/>
              <a:buFont typeface="Overpass"/>
              <a:buNone/>
            </a:pPr>
            <a:r>
              <a:rPr b="1" i="0" lang="en-US" sz="20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2</a:t>
            </a:r>
            <a:endParaRPr b="0" i="0" sz="2050" u="none" cap="none" strike="noStrike"/>
          </a:p>
        </p:txBody>
      </p:sp>
      <p:sp>
        <p:nvSpPr>
          <p:cNvPr id="116" name="Google Shape;116;p16"/>
          <p:cNvSpPr/>
          <p:nvPr/>
        </p:nvSpPr>
        <p:spPr>
          <a:xfrm>
            <a:off x="3216355" y="6676513"/>
            <a:ext cx="53367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rPr b="1" i="0" lang="en-US" sz="170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Producción de contenido de alta calidad</a:t>
            </a:r>
            <a:endParaRPr b="0" i="0" sz="1700" u="none" cap="none" strike="noStrike"/>
          </a:p>
        </p:txBody>
      </p:sp>
      <p:sp>
        <p:nvSpPr>
          <p:cNvPr id="117" name="Google Shape;117;p16"/>
          <p:cNvSpPr/>
          <p:nvPr/>
        </p:nvSpPr>
        <p:spPr>
          <a:xfrm>
            <a:off x="3548896" y="7105293"/>
            <a:ext cx="4832985" cy="6041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50"/>
              <a:buFont typeface="Overpass"/>
              <a:buNone/>
            </a:pPr>
            <a:r>
              <a:rPr b="0" i="0" lang="en-US" sz="14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Se busca crear contenido de alta calidad, utilizando técnicas de video y edición avanzadas.</a:t>
            </a:r>
            <a:endParaRPr b="0" i="0" sz="1450" u="none" cap="none" strike="noStrike"/>
          </a:p>
        </p:txBody>
      </p:sp>
      <p:sp>
        <p:nvSpPr>
          <p:cNvPr id="118" name="Google Shape;118;p16"/>
          <p:cNvSpPr/>
          <p:nvPr/>
        </p:nvSpPr>
        <p:spPr>
          <a:xfrm>
            <a:off x="8653343" y="5204281"/>
            <a:ext cx="22860" cy="660678"/>
          </a:xfrm>
          <a:prstGeom prst="roundRect">
            <a:avLst>
              <a:gd fmla="val 346869" name="adj"/>
            </a:avLst>
          </a:prstGeom>
          <a:solidFill>
            <a:srgbClr val="971B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8452485" y="5652552"/>
            <a:ext cx="424696" cy="424696"/>
          </a:xfrm>
          <a:prstGeom prst="roundRect">
            <a:avLst>
              <a:gd fmla="val 18671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8588931" y="5731609"/>
            <a:ext cx="151805" cy="2665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50"/>
              <a:buFont typeface="Overpass"/>
              <a:buNone/>
            </a:pPr>
            <a:r>
              <a:rPr b="1" i="0" lang="en-US" sz="20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3</a:t>
            </a:r>
            <a:endParaRPr b="0" i="0" sz="2050" u="none" cap="none" strike="noStrike"/>
          </a:p>
        </p:txBody>
      </p:sp>
      <p:sp>
        <p:nvSpPr>
          <p:cNvPr id="121" name="Google Shape;121;p16"/>
          <p:cNvSpPr/>
          <p:nvPr/>
        </p:nvSpPr>
        <p:spPr>
          <a:xfrm>
            <a:off x="7554278" y="4020383"/>
            <a:ext cx="2221111" cy="277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rPr b="1" i="0" lang="en-US" sz="170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Análisis de datos</a:t>
            </a:r>
            <a:endParaRPr b="0" i="0" sz="1700" u="none" cap="none" strike="noStrike"/>
          </a:p>
        </p:txBody>
      </p:sp>
      <p:sp>
        <p:nvSpPr>
          <p:cNvPr id="122" name="Google Shape;122;p16"/>
          <p:cNvSpPr/>
          <p:nvPr/>
        </p:nvSpPr>
        <p:spPr>
          <a:xfrm>
            <a:off x="6248400" y="4411266"/>
            <a:ext cx="4832985" cy="6041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50"/>
              <a:buFont typeface="Overpass"/>
              <a:buNone/>
            </a:pPr>
            <a:r>
              <a:rPr b="0" i="0" lang="en-US" sz="14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Se utilizan herramientas de análisis para mejorar la audiencia y las interacciones.</a:t>
            </a:r>
            <a:endParaRPr b="0" i="0" sz="145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11352967" y="5864840"/>
            <a:ext cx="22860" cy="660678"/>
          </a:xfrm>
          <a:prstGeom prst="roundRect">
            <a:avLst>
              <a:gd fmla="val 346869" name="adj"/>
            </a:avLst>
          </a:prstGeom>
          <a:solidFill>
            <a:srgbClr val="971B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11152108" y="5652552"/>
            <a:ext cx="424696" cy="424696"/>
          </a:xfrm>
          <a:prstGeom prst="roundRect">
            <a:avLst>
              <a:gd fmla="val 18671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/>
          <p:nvPr/>
        </p:nvSpPr>
        <p:spPr>
          <a:xfrm>
            <a:off x="11282839" y="5731609"/>
            <a:ext cx="163235" cy="2665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50"/>
              <a:buFont typeface="Overpass"/>
              <a:buNone/>
            </a:pPr>
            <a:r>
              <a:rPr b="1" i="0" lang="en-US" sz="20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4</a:t>
            </a:r>
            <a:endParaRPr b="0" i="0" sz="2050" u="none" cap="none" strike="noStrike"/>
          </a:p>
        </p:txBody>
      </p:sp>
      <p:sp>
        <p:nvSpPr>
          <p:cNvPr id="126" name="Google Shape;126;p16"/>
          <p:cNvSpPr/>
          <p:nvPr/>
        </p:nvSpPr>
        <p:spPr>
          <a:xfrm>
            <a:off x="10253901" y="6714411"/>
            <a:ext cx="2221111" cy="277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rPr b="1" i="0" lang="en-US" sz="170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Monetización</a:t>
            </a:r>
            <a:endParaRPr b="0" i="0" sz="1700" u="none" cap="none" strike="noStrike"/>
          </a:p>
        </p:txBody>
      </p:sp>
      <p:sp>
        <p:nvSpPr>
          <p:cNvPr id="127" name="Google Shape;127;p16"/>
          <p:cNvSpPr/>
          <p:nvPr/>
        </p:nvSpPr>
        <p:spPr>
          <a:xfrm>
            <a:off x="8948023" y="7105293"/>
            <a:ext cx="4832985" cy="6041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50"/>
              <a:buFont typeface="Overpass"/>
              <a:buNone/>
            </a:pPr>
            <a:r>
              <a:rPr b="0" i="0" lang="en-US" sz="14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Se busca monetizar el contenido a través de anuncios y colaboraciones.</a:t>
            </a:r>
            <a:endParaRPr b="0" i="0" sz="1450" u="none" cap="none" strike="noStrike"/>
          </a:p>
        </p:txBody>
      </p:sp>
      <p:pic>
        <p:nvPicPr>
          <p:cNvPr id="128" name="Google Shape;12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98798" y="7709413"/>
            <a:ext cx="1762125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4" name="Google Shape;13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6364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/>
          <p:nvPr/>
        </p:nvSpPr>
        <p:spPr>
          <a:xfrm>
            <a:off x="738208" y="3385775"/>
            <a:ext cx="12790500" cy="6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Overpass"/>
              <a:buNone/>
            </a:pPr>
            <a:r>
              <a:rPr b="1" i="0" lang="en-US" sz="39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Diferencias: Personal vs. Profesional</a:t>
            </a:r>
            <a:endParaRPr b="0" i="0" sz="3900" u="none" cap="none" strike="noStrike"/>
          </a:p>
        </p:txBody>
      </p:sp>
      <p:pic>
        <p:nvPicPr>
          <p:cNvPr descr="preencoded.png" id="136" name="Google Shape;13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188" y="4322445"/>
            <a:ext cx="4384596" cy="843677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/>
          <p:nvPr/>
        </p:nvSpPr>
        <p:spPr>
          <a:xfrm>
            <a:off x="949047" y="5482471"/>
            <a:ext cx="2481382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Overpass"/>
              <a:buNone/>
            </a:pPr>
            <a:r>
              <a:rPr b="1" i="0" lang="en-US" sz="19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Enfoque</a:t>
            </a:r>
            <a:endParaRPr b="0" i="0" sz="1950" u="none" cap="none" strike="noStrike"/>
          </a:p>
        </p:txBody>
      </p:sp>
      <p:sp>
        <p:nvSpPr>
          <p:cNvPr id="138" name="Google Shape;138;p17"/>
          <p:cNvSpPr/>
          <p:nvPr/>
        </p:nvSpPr>
        <p:spPr>
          <a:xfrm>
            <a:off x="949047" y="5919073"/>
            <a:ext cx="3962876" cy="1350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Overpass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El uso personal es principalmente para entretenimiento o educación, mientras que el uso profesional está orientado a generar ingresos.</a:t>
            </a:r>
            <a:endParaRPr b="0" i="0" sz="1650" u="none" cap="none" strike="noStrike"/>
          </a:p>
        </p:txBody>
      </p:sp>
      <p:pic>
        <p:nvPicPr>
          <p:cNvPr descr="preencoded.png" id="139" name="Google Shape;139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22783" y="4322445"/>
            <a:ext cx="4384715" cy="843677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/>
          <p:nvPr/>
        </p:nvSpPr>
        <p:spPr>
          <a:xfrm>
            <a:off x="5333654" y="5482475"/>
            <a:ext cx="38289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Overpass"/>
              <a:buNone/>
            </a:pPr>
            <a:r>
              <a:rPr b="1" i="0" lang="en-US" sz="19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Creación de contenido</a:t>
            </a:r>
            <a:endParaRPr b="0" i="0" sz="1950" u="none" cap="none" strike="noStrike"/>
          </a:p>
        </p:txBody>
      </p:sp>
      <p:sp>
        <p:nvSpPr>
          <p:cNvPr id="141" name="Google Shape;141;p17"/>
          <p:cNvSpPr/>
          <p:nvPr/>
        </p:nvSpPr>
        <p:spPr>
          <a:xfrm>
            <a:off x="5333643" y="5919073"/>
            <a:ext cx="3962995" cy="1350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Overpass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El uso profesional implica la creación de contenido de alta calidad, a diferencia del uso personal, donde se consume principalmente.</a:t>
            </a:r>
            <a:endParaRPr b="0" i="0" sz="1650" u="none" cap="none" strike="noStrike"/>
          </a:p>
        </p:txBody>
      </p:sp>
      <p:pic>
        <p:nvPicPr>
          <p:cNvPr descr="preencoded.png" id="142" name="Google Shape;142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07498" y="4322445"/>
            <a:ext cx="4384715" cy="843677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7"/>
          <p:cNvSpPr/>
          <p:nvPr/>
        </p:nvSpPr>
        <p:spPr>
          <a:xfrm>
            <a:off x="9718358" y="5482471"/>
            <a:ext cx="2481382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Overpass"/>
              <a:buNone/>
            </a:pPr>
            <a:r>
              <a:rPr b="1" i="0" lang="en-US" sz="19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Análisis</a:t>
            </a:r>
            <a:endParaRPr b="0" i="0" sz="1950" u="none" cap="none" strike="noStrike"/>
          </a:p>
        </p:txBody>
      </p:sp>
      <p:sp>
        <p:nvSpPr>
          <p:cNvPr id="144" name="Google Shape;144;p17"/>
          <p:cNvSpPr/>
          <p:nvPr/>
        </p:nvSpPr>
        <p:spPr>
          <a:xfrm>
            <a:off x="9718358" y="5919073"/>
            <a:ext cx="3962995" cy="1350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Overpass"/>
              <a:buNone/>
            </a:pPr>
            <a:r>
              <a:rPr b="0" i="0" lang="en-US" sz="16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El uso profesional se basa en el análisis de datos para optimizar el contenido y la audiencia, mientras que el uso personal no requiere un análisis tan profundo.</a:t>
            </a:r>
            <a:endParaRPr b="0" i="0" sz="1650" u="none" cap="none" strike="noStrike"/>
          </a:p>
        </p:txBody>
      </p:sp>
      <p:pic>
        <p:nvPicPr>
          <p:cNvPr id="145" name="Google Shape;14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807800" y="7720667"/>
            <a:ext cx="1762125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1" name="Google Shape;15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8"/>
          <p:cNvSpPr/>
          <p:nvPr/>
        </p:nvSpPr>
        <p:spPr>
          <a:xfrm>
            <a:off x="837724" y="2082165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verpass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Puntos clave y próximos pasos</a:t>
            </a:r>
            <a:endParaRPr b="0" i="0" sz="4400" u="none" cap="none" strike="noStrike"/>
          </a:p>
        </p:txBody>
      </p:sp>
      <p:sp>
        <p:nvSpPr>
          <p:cNvPr id="153" name="Google Shape;153;p18"/>
          <p:cNvSpPr/>
          <p:nvPr/>
        </p:nvSpPr>
        <p:spPr>
          <a:xfrm>
            <a:off x="837724" y="3849172"/>
            <a:ext cx="7468553" cy="22981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b="0" i="0" lang="en-US" sz="18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Las mejoras en los algoritmos de recomendación, los filtros de búsqueda y la seguridad del contenido son esenciales para ofrecer una experiencia satisfactoria para los usuarios. La integración de herramientas de análisis para ambos tipos de usuarios, personal y profesional, ayudará a optimizar el uso de la plataforma y a alcanzar los objetivos de cada usuario.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